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2" r:id="rId4"/>
    <p:sldId id="260" r:id="rId5"/>
    <p:sldId id="264" r:id="rId6"/>
    <p:sldId id="263" r:id="rId7"/>
    <p:sldId id="266" r:id="rId8"/>
    <p:sldId id="265" r:id="rId9"/>
    <p:sldId id="267" r:id="rId10"/>
    <p:sldId id="271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7ACB2-0C15-4E74-998F-9821D287BE91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CD44-20C6-4906-91D1-0F2C46A60B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7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ACD44-20C6-4906-91D1-0F2C46A60B9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40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ACD44-20C6-4906-91D1-0F2C46A60B9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34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gerald.vincent.free.fr/fichiers_TS_2012/AEchimie/AE_paracetamol.pdf" TargetMode="External"/><Relationship Id="rId3" Type="http://schemas.openxmlformats.org/officeDocument/2006/relationships/image" Target="../media/image171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0.png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LC11 : Molécules de la santé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2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29A1E3E-E3BD-4D98-99B4-48F9F0FD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4" y="188079"/>
            <a:ext cx="9023767" cy="118872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 </a:t>
            </a:r>
            <a:r>
              <a:rPr lang="fr-FR" dirty="0"/>
              <a:t>Spectroscopie </a:t>
            </a:r>
            <a:r>
              <a:rPr lang="fr-FR" dirty="0" smtClean="0"/>
              <a:t>Infrarouge du paracétamol</a:t>
            </a:r>
            <a:endParaRPr lang="en-GB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xmlns="" id="{F344772F-8EC5-404F-918C-6596F1A967E1}"/>
              </a:ext>
            </a:extLst>
          </p:cNvPr>
          <p:cNvGrpSpPr/>
          <p:nvPr/>
        </p:nvGrpSpPr>
        <p:grpSpPr>
          <a:xfrm>
            <a:off x="125248" y="1419370"/>
            <a:ext cx="9976513" cy="4885899"/>
            <a:chOff x="573206" y="914400"/>
            <a:chExt cx="10877266" cy="55682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C943BBB5-727F-4AA5-B208-C510499D8AF5}"/>
                </a:ext>
              </a:extLst>
            </p:cNvPr>
            <p:cNvSpPr/>
            <p:nvPr/>
          </p:nvSpPr>
          <p:spPr>
            <a:xfrm>
              <a:off x="573206" y="914400"/>
              <a:ext cx="10877266" cy="556828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xmlns="" id="{BA785C0F-3B9F-41FC-A993-C1AAA1293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24" b="21806"/>
            <a:stretch/>
          </p:blipFill>
          <p:spPr>
            <a:xfrm>
              <a:off x="1197997" y="1308084"/>
              <a:ext cx="9796006" cy="469515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1B67894-7FFE-44BB-A3FA-34D8D052D2DC}"/>
                </a:ext>
              </a:extLst>
            </p:cNvPr>
            <p:cNvSpPr/>
            <p:nvPr/>
          </p:nvSpPr>
          <p:spPr>
            <a:xfrm>
              <a:off x="6906687" y="1381537"/>
              <a:ext cx="4066429" cy="4422913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xmlns="" id="{3A16FAAF-9495-4EF3-912F-357D1EA946ED}"/>
                    </a:ext>
                  </a:extLst>
                </p:cNvPr>
                <p:cNvSpPr txBox="1"/>
                <p:nvPr/>
              </p:nvSpPr>
              <p:spPr>
                <a:xfrm>
                  <a:off x="1666266" y="4620458"/>
                  <a:ext cx="2130482" cy="89255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Position : 3300 - 3500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fr-FR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(amide)</a:t>
                  </a:r>
                </a:p>
              </p:txBody>
            </p:sp>
          </mc:Choice>
          <mc:Fallback xmlns="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3A16FAAF-9495-4EF3-912F-357D1EA94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266" y="4620458"/>
                  <a:ext cx="2130482" cy="892552"/>
                </a:xfrm>
                <a:prstGeom prst="rect">
                  <a:avLst/>
                </a:prstGeom>
                <a:blipFill>
                  <a:blip r:embed="rId3"/>
                  <a:stretch>
                    <a:fillRect l="-920" t="-1493" b="-50746"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xmlns="" id="{3C468916-FD9E-40AE-8E0F-898171BB5CA2}"/>
                </a:ext>
              </a:extLst>
            </p:cNvPr>
            <p:cNvSpPr/>
            <p:nvPr/>
          </p:nvSpPr>
          <p:spPr>
            <a:xfrm>
              <a:off x="2738369" y="2646397"/>
              <a:ext cx="173796" cy="189319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xmlns="" id="{4E1FFC5E-0A83-4517-8E3F-38C459B6558C}"/>
                    </a:ext>
                  </a:extLst>
                </p:cNvPr>
                <p:cNvSpPr txBox="1"/>
                <p:nvPr/>
              </p:nvSpPr>
              <p:spPr>
                <a:xfrm>
                  <a:off x="3550066" y="2454221"/>
                  <a:ext cx="2171839" cy="615553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</a:t>
                  </a:r>
                  <a:r>
                    <a:rPr lang="fr-FR" sz="1600" i="1" dirty="0">
                      <a:latin typeface="Cambria Math" panose="02040503050406030204" pitchFamily="18" charset="0"/>
                    </a:rPr>
                    <a:t>30</a:t>
                  </a:r>
                  <a:r>
                    <a:rPr lang="fr-FR" sz="1600" b="0" i="1" dirty="0">
                      <a:latin typeface="Cambria Math" panose="02040503050406030204" pitchFamily="18" charset="0"/>
                    </a:rPr>
                    <a:t>00 – 3200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4E1FFC5E-0A83-4517-8E3F-38C459B65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066" y="2454221"/>
                  <a:ext cx="2171839" cy="615553"/>
                </a:xfrm>
                <a:prstGeom prst="rect">
                  <a:avLst/>
                </a:prstGeom>
                <a:blipFill>
                  <a:blip r:embed="rId4"/>
                  <a:stretch>
                    <a:fillRect l="-1208" t="-2128" b="-47872"/>
                  </a:stretch>
                </a:blipFill>
                <a:ln w="28575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xmlns="" id="{CF9973CE-C2B7-4476-BF18-318FE045EE0D}"/>
                </a:ext>
              </a:extLst>
            </p:cNvPr>
            <p:cNvSpPr/>
            <p:nvPr/>
          </p:nvSpPr>
          <p:spPr>
            <a:xfrm>
              <a:off x="2951920" y="2355574"/>
              <a:ext cx="427383" cy="2156336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xmlns="" id="{B21074FE-7804-409E-B046-7F27FE4240AC}"/>
                    </a:ext>
                  </a:extLst>
                </p:cNvPr>
                <p:cNvSpPr txBox="1"/>
                <p:nvPr/>
              </p:nvSpPr>
              <p:spPr>
                <a:xfrm>
                  <a:off x="4079406" y="4879213"/>
                  <a:ext cx="2171839" cy="729366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1650 </a:t>
                  </a:r>
                  <a:endParaRPr lang="fr-FR" sz="1600" b="0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9" name="ZoneTexte 2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21074FE-7804-409E-B046-7F27FE424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406" y="4879213"/>
                  <a:ext cx="2171839" cy="72936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04" t="-1818"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xmlns="" id="{620D523E-7623-4777-9AD4-70C33B8F2AC2}"/>
                </a:ext>
              </a:extLst>
            </p:cNvPr>
            <p:cNvSpPr/>
            <p:nvPr/>
          </p:nvSpPr>
          <p:spPr>
            <a:xfrm>
              <a:off x="6331226" y="2107096"/>
              <a:ext cx="238539" cy="3652135"/>
            </a:xfrm>
            <a:prstGeom prst="ellipse">
              <a:avLst/>
            </a:prstGeom>
            <a:solidFill>
              <a:srgbClr val="1CADE4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xmlns="" id="{C54FA238-0098-4D3C-AB10-9D0CEB8E621A}"/>
                </a:ext>
              </a:extLst>
            </p:cNvPr>
            <p:cNvSpPr/>
            <p:nvPr/>
          </p:nvSpPr>
          <p:spPr>
            <a:xfrm>
              <a:off x="6537286" y="2107096"/>
              <a:ext cx="338750" cy="3187045"/>
            </a:xfrm>
            <a:prstGeom prst="ellipse">
              <a:avLst/>
            </a:prstGeom>
            <a:solidFill>
              <a:srgbClr val="7030A0">
                <a:alpha val="3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xmlns="" id="{726FDAB8-71EA-415F-B599-0FEB1F5B9662}"/>
                    </a:ext>
                  </a:extLst>
                </p:cNvPr>
                <p:cNvSpPr txBox="1"/>
                <p:nvPr/>
              </p:nvSpPr>
              <p:spPr>
                <a:xfrm>
                  <a:off x="7006568" y="4688528"/>
                  <a:ext cx="1660353" cy="886205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0" i="1" dirty="0">
                      <a:latin typeface="Cambria Math" panose="02040503050406030204" pitchFamily="18" charset="0"/>
                    </a:rPr>
                    <a:t>Position : </a:t>
                  </a:r>
                  <a14:m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a14:m>
                  <a:r>
                    <a:rPr lang="fr-FR" sz="1600" b="0" i="1" dirty="0">
                      <a:latin typeface="Cambria Math" panose="02040503050406030204" pitchFamily="18" charset="0"/>
                    </a:rPr>
                    <a:t>1600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b="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(+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726FDAB8-71EA-415F-B599-0FEB1F5B9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568" y="4688528"/>
                  <a:ext cx="1660353" cy="886205"/>
                </a:xfrm>
                <a:prstGeom prst="rect">
                  <a:avLst/>
                </a:prstGeom>
                <a:blipFill>
                  <a:blip r:embed="rId6"/>
                  <a:stretch>
                    <a:fillRect l="-1575" t="-1504" b="-42105"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xmlns="" id="{2BAF233C-5226-4D8B-91AE-B3EF74AB6473}"/>
                </a:ext>
              </a:extLst>
            </p:cNvPr>
            <p:cNvSpPr txBox="1"/>
            <p:nvPr/>
          </p:nvSpPr>
          <p:spPr>
            <a:xfrm rot="16200000">
              <a:off x="241307" y="3591561"/>
              <a:ext cx="18553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xmlns="" id="{E3DDACD1-F0DF-4897-A9CB-BE54757CC0C3}"/>
                    </a:ext>
                  </a:extLst>
                </p:cNvPr>
                <p:cNvSpPr txBox="1"/>
                <p:nvPr/>
              </p:nvSpPr>
              <p:spPr>
                <a:xfrm>
                  <a:off x="5319736" y="5968661"/>
                  <a:ext cx="22615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Nombre d’onde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fr-FR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E3DDACD1-F0DF-4897-A9CB-BE54757CC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736" y="5968661"/>
                  <a:ext cx="2261517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765" t="-6122" r="-8824" b="-387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xmlns="" id="{3C0CAC5F-2A51-4F12-AAA1-03794B7B8D6F}"/>
              </a:ext>
            </a:extLst>
          </p:cNvPr>
          <p:cNvSpPr txBox="1">
            <a:spLocks/>
          </p:cNvSpPr>
          <p:nvPr/>
        </p:nvSpPr>
        <p:spPr>
          <a:xfrm>
            <a:off x="4075103" y="6337320"/>
            <a:ext cx="6015165" cy="437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Adapté</a:t>
            </a:r>
            <a:r>
              <a:rPr lang="en-GB" dirty="0"/>
              <a:t> de </a:t>
            </a:r>
            <a:r>
              <a:rPr lang="en-GB" dirty="0">
                <a:hlinkClick r:id="rId8"/>
              </a:rPr>
              <a:t>http://gerald.vincent.free.fr/fichiers_TS_2012/AEchimie/AE_paracetamol.pdf</a:t>
            </a:r>
            <a:endParaRPr lang="en-GB" dirty="0"/>
          </a:p>
        </p:txBody>
      </p:sp>
      <p:pic>
        <p:nvPicPr>
          <p:cNvPr id="18" name="Picture 4" descr="RÃ©sultat de recherche d'images pour &quot;paracÃ©tamol&quot;">
            <a:extLst>
              <a:ext uri="{FF2B5EF4-FFF2-40B4-BE49-F238E27FC236}">
                <a16:creationId xmlns:a16="http://schemas.microsoft.com/office/drawing/2014/main" xmlns="" id="{7A6C12C4-9145-4582-B8FD-8B63E852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371" y="4572350"/>
            <a:ext cx="1643618" cy="8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960" y="1636449"/>
            <a:ext cx="641433" cy="165890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934676" y="3463047"/>
            <a:ext cx="0" cy="110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6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220983" y="1517717"/>
            <a:ext cx="3853374" cy="4962465"/>
            <a:chOff x="220983" y="1517717"/>
            <a:chExt cx="3853374" cy="496246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l="37594" t="23966" r="36678" b="17131"/>
            <a:stretch/>
          </p:blipFill>
          <p:spPr>
            <a:xfrm>
              <a:off x="220983" y="1517717"/>
              <a:ext cx="3853374" cy="49624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147670" y="3110877"/>
                  <a:ext cx="1536895" cy="6060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3(</m:t>
                            </m:r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aq</m:t>
                            </m:r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670" y="3110877"/>
                  <a:ext cx="1536895" cy="60606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378726" y="4665885"/>
                  <a:ext cx="1074781" cy="6442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aq</m:t>
                            </m:r>
                            <m: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726" y="4665885"/>
                  <a:ext cx="1074781" cy="6442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61302"/>
              </p:ext>
            </p:extLst>
          </p:nvPr>
        </p:nvGraphicFramePr>
        <p:xfrm>
          <a:off x="3825843" y="863574"/>
          <a:ext cx="8149847" cy="2247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541"/>
                <a:gridCol w="1435261"/>
                <a:gridCol w="1898248"/>
                <a:gridCol w="1307940"/>
                <a:gridCol w="1527857"/>
              </a:tblGrid>
              <a:tr h="74910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4910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E.I.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I2</a:t>
                      </a:r>
                      <a:endParaRPr lang="fr-FR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n</a:t>
                      </a:r>
                      <a:r>
                        <a:rPr lang="fr-FR" sz="2800" baseline="-25000" dirty="0" err="1" smtClean="0"/>
                        <a:t>Red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anchor="ctr"/>
                </a:tc>
              </a:tr>
              <a:tr h="74910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Equivalence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I2</a:t>
                      </a:r>
                      <a:r>
                        <a:rPr lang="fr-FR" sz="2800" dirty="0" smtClean="0"/>
                        <a:t>-x</a:t>
                      </a:r>
                      <a:r>
                        <a:rPr lang="fr-FR" sz="2800" baseline="-25000" dirty="0" smtClean="0"/>
                        <a:t>eq</a:t>
                      </a:r>
                      <a:r>
                        <a:rPr lang="fr-FR" sz="2800" dirty="0" smtClean="0"/>
                        <a:t>=0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Red</a:t>
                      </a:r>
                      <a:r>
                        <a:rPr lang="fr-FR" sz="2800" dirty="0" smtClean="0"/>
                        <a:t>-2x</a:t>
                      </a:r>
                      <a:r>
                        <a:rPr lang="fr-FR" sz="2800" baseline="-25000" dirty="0" smtClean="0"/>
                        <a:t>eq</a:t>
                      </a:r>
                      <a:r>
                        <a:rPr lang="fr-FR" sz="2800" dirty="0" smtClean="0"/>
                        <a:t>=0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2x</a:t>
                      </a:r>
                      <a:r>
                        <a:rPr lang="fr-FR" sz="2800" baseline="-25000" dirty="0" smtClean="0"/>
                        <a:t>eq</a:t>
                      </a:r>
                      <a:endParaRPr lang="fr-FR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x</a:t>
                      </a:r>
                      <a:r>
                        <a:rPr lang="fr-FR" sz="2800" baseline="-25000" dirty="0" err="1" smtClean="0"/>
                        <a:t>eq</a:t>
                      </a:r>
                      <a:endParaRPr lang="fr-FR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Dosage du I</a:t>
            </a:r>
            <a:r>
              <a:rPr lang="fr-FR" sz="3600" b="1" baseline="-25000" dirty="0" smtClean="0">
                <a:solidFill>
                  <a:srgbClr val="0070C0"/>
                </a:solidFill>
              </a:rPr>
              <a:t>2</a:t>
            </a:r>
            <a:r>
              <a:rPr lang="fr-FR" sz="3600" b="1" dirty="0" smtClean="0">
                <a:solidFill>
                  <a:srgbClr val="0070C0"/>
                </a:solidFill>
              </a:rPr>
              <a:t> contenu dans la Bétadine® 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6143727" y="964369"/>
                <a:ext cx="5855111" cy="552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</m:sSubSup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3(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→2</m:t>
                      </m:r>
                      <m:sSubSup>
                        <m:sSub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727" y="964369"/>
                <a:ext cx="5855111" cy="5529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5744406" y="4584676"/>
                <a:ext cx="431271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r-FR" sz="2800" b="0" i="0" baseline="-250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Red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06" y="4584676"/>
                <a:ext cx="4312719" cy="8066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12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La chimie au service de la santé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0983" y="1058128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chemeClr val="accent5"/>
                </a:solidFill>
              </a:rPr>
              <a:t>Les médicaments : des molécules organique mais pas seulement…</a:t>
            </a:r>
            <a:endParaRPr lang="fr-FR" sz="2800" dirty="0">
              <a:solidFill>
                <a:schemeClr val="accent5"/>
              </a:solidFill>
            </a:endParaRPr>
          </a:p>
        </p:txBody>
      </p:sp>
      <p:pic>
        <p:nvPicPr>
          <p:cNvPr id="10" name="Espace réservé du contenu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E0E48B4E-62A3-413F-87E3-8793D40588D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049" t="25427" r="83065" b="56539"/>
          <a:stretch/>
        </p:blipFill>
        <p:spPr>
          <a:xfrm>
            <a:off x="10065562" y="1892223"/>
            <a:ext cx="1910128" cy="10049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180616" y="2897158"/>
            <a:ext cx="1680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accent2"/>
                </a:solidFill>
              </a:rPr>
              <a:t>Cisplatine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8646" y="3640483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chemeClr val="accent5"/>
                </a:solidFill>
              </a:rPr>
              <a:t>Antiseptique et désinfectants : souvent des composés inorganiques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8646" y="5630737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chemeClr val="accent5"/>
                </a:solidFill>
              </a:rPr>
              <a:t>Compléments alimentaires : Vitamine C, etc.</a:t>
            </a:r>
            <a:endParaRPr lang="fr-F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9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24925" t="12526" r="41363" b="3838"/>
          <a:stretch/>
        </p:blipFill>
        <p:spPr>
          <a:xfrm rot="5400000">
            <a:off x="1126836" y="1935020"/>
            <a:ext cx="4110181" cy="57357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25000" t="12795" r="41440" b="3839"/>
          <a:stretch/>
        </p:blipFill>
        <p:spPr>
          <a:xfrm rot="5400000">
            <a:off x="1440818" y="-256770"/>
            <a:ext cx="3798942" cy="5308226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74" y="2682216"/>
            <a:ext cx="3951606" cy="212069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Contrôle de pureté du paracétamol – spectre </a:t>
            </a:r>
            <a:r>
              <a:rPr lang="fr-FR" sz="3600" b="1" dirty="0" smtClean="0">
                <a:solidFill>
                  <a:srgbClr val="0070C0"/>
                </a:solidFill>
              </a:rPr>
              <a:t>RMN</a:t>
            </a:r>
            <a:endParaRPr lang="fr-FR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5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373626"/>
            <a:ext cx="4362450" cy="436245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Le paracétamol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485" t="30759" r="43490" b="48911"/>
          <a:stretch/>
        </p:blipFill>
        <p:spPr>
          <a:xfrm>
            <a:off x="220983" y="4261852"/>
            <a:ext cx="11754707" cy="2442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Ellipse 9"/>
          <p:cNvSpPr/>
          <p:nvPr/>
        </p:nvSpPr>
        <p:spPr>
          <a:xfrm>
            <a:off x="924232" y="5123327"/>
            <a:ext cx="1288026" cy="36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486696" y="5540439"/>
            <a:ext cx="1396181" cy="36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/>
          <p:cNvSpPr/>
          <p:nvPr/>
        </p:nvSpPr>
        <p:spPr>
          <a:xfrm>
            <a:off x="1030607" y="6277858"/>
            <a:ext cx="1396181" cy="36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5745544" y="1069258"/>
            <a:ext cx="62301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/>
              <a:t>Un médicament contient :</a:t>
            </a:r>
          </a:p>
          <a:p>
            <a:pPr marL="457200" indent="-457200">
              <a:buFontTx/>
              <a:buChar char="-"/>
            </a:pPr>
            <a:r>
              <a:rPr lang="fr-FR" sz="2800" dirty="0" smtClean="0"/>
              <a:t>au moins une </a:t>
            </a:r>
            <a:r>
              <a:rPr lang="fr-FR" sz="2800" b="1" smtClean="0">
                <a:solidFill>
                  <a:schemeClr val="accent2"/>
                </a:solidFill>
              </a:rPr>
              <a:t>principe actif </a:t>
            </a:r>
            <a:r>
              <a:rPr lang="fr-FR" sz="2800" dirty="0" smtClean="0"/>
              <a:t>;</a:t>
            </a:r>
          </a:p>
          <a:p>
            <a:pPr marL="457200" indent="-457200">
              <a:buFontTx/>
              <a:buChar char="-"/>
            </a:pPr>
            <a:r>
              <a:rPr lang="fr-FR" sz="2800" dirty="0" smtClean="0"/>
              <a:t>des </a:t>
            </a:r>
            <a:r>
              <a:rPr lang="fr-FR" sz="2800" b="1" dirty="0" smtClean="0">
                <a:solidFill>
                  <a:schemeClr val="accent6"/>
                </a:solidFill>
              </a:rPr>
              <a:t>excipients</a:t>
            </a:r>
            <a:r>
              <a:rPr lang="fr-FR" sz="2800" dirty="0" smtClean="0"/>
              <a:t>.</a:t>
            </a:r>
            <a:endParaRPr lang="fr-FR" sz="2800" dirty="0"/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14" y="2615381"/>
            <a:ext cx="3951606" cy="21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4" grpId="0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Développement d’un médicament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0983" y="1017450"/>
            <a:ext cx="2670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5"/>
                </a:solidFill>
              </a:rPr>
              <a:t>Substance active </a:t>
            </a:r>
            <a:r>
              <a:rPr lang="fr-FR" sz="2800" dirty="0" smtClean="0">
                <a:solidFill>
                  <a:schemeClr val="accent5"/>
                </a:solidFill>
              </a:rPr>
              <a:t>probable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0224" y="2122442"/>
            <a:ext cx="26708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/>
                </a:solidFill>
              </a:rPr>
              <a:t>Recherche</a:t>
            </a:r>
            <a:r>
              <a:rPr lang="fr-FR" sz="2800" dirty="0" smtClean="0">
                <a:solidFill>
                  <a:schemeClr val="accent6"/>
                </a:solidFill>
              </a:rPr>
              <a:t> sur des organismes vivants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Etudes </a:t>
            </a:r>
            <a:r>
              <a:rPr lang="fr-FR" sz="2800" b="1" dirty="0" smtClean="0">
                <a:solidFill>
                  <a:schemeClr val="accent6"/>
                </a:solidFill>
              </a:rPr>
              <a:t>cliniques</a:t>
            </a:r>
            <a:endParaRPr lang="fr-FR" sz="2800" b="1" dirty="0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87849" y="4394586"/>
            <a:ext cx="29921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/>
                </a:solidFill>
              </a:rPr>
              <a:t>Commercialisation</a:t>
            </a:r>
            <a:r>
              <a:rPr lang="fr-FR" sz="2800" dirty="0">
                <a:solidFill>
                  <a:schemeClr val="accent2"/>
                </a:solidFill>
              </a:rPr>
              <a:t> </a:t>
            </a:r>
            <a:r>
              <a:rPr lang="fr-FR" sz="2800" dirty="0" smtClean="0">
                <a:solidFill>
                  <a:schemeClr val="accent2"/>
                </a:solidFill>
              </a:rPr>
              <a:t>du </a:t>
            </a:r>
            <a:r>
              <a:rPr lang="fr-FR" sz="2800" b="1" dirty="0" smtClean="0">
                <a:solidFill>
                  <a:schemeClr val="accent2"/>
                </a:solidFill>
              </a:rPr>
              <a:t>princeps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75186" y="5629860"/>
            <a:ext cx="2190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/>
                </a:solidFill>
              </a:rPr>
              <a:t>Médicament générique</a:t>
            </a:r>
            <a:endParaRPr lang="fr-FR" sz="2800" b="1" dirty="0">
              <a:solidFill>
                <a:schemeClr val="accent2"/>
              </a:solidFill>
            </a:endParaRPr>
          </a:p>
        </p:txBody>
      </p:sp>
      <p:cxnSp>
        <p:nvCxnSpPr>
          <p:cNvPr id="7" name="Connecteur droit avec flèche 6"/>
          <p:cNvCxnSpPr>
            <a:stCxn id="11" idx="2"/>
            <a:endCxn id="12" idx="1"/>
          </p:cNvCxnSpPr>
          <p:nvPr/>
        </p:nvCxnSpPr>
        <p:spPr>
          <a:xfrm>
            <a:off x="1556418" y="1971557"/>
            <a:ext cx="1563806" cy="1058826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3" idx="2"/>
            <a:endCxn id="15" idx="1"/>
          </p:cNvCxnSpPr>
          <p:nvPr/>
        </p:nvCxnSpPr>
        <p:spPr>
          <a:xfrm>
            <a:off x="8083935" y="5348693"/>
            <a:ext cx="1691251" cy="75822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2"/>
            <a:endCxn id="13" idx="1"/>
          </p:cNvCxnSpPr>
          <p:nvPr/>
        </p:nvCxnSpPr>
        <p:spPr>
          <a:xfrm>
            <a:off x="4455659" y="3938324"/>
            <a:ext cx="2132190" cy="933316"/>
          </a:xfrm>
          <a:prstGeom prst="straightConnector1">
            <a:avLst/>
          </a:prstGeom>
          <a:ln w="25400"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771187" y="2300915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Brevet</a:t>
            </a:r>
            <a:endParaRPr lang="fr-FR" sz="2000" dirty="0"/>
          </a:p>
        </p:txBody>
      </p:sp>
      <p:sp>
        <p:nvSpPr>
          <p:cNvPr id="34" name="Rectangle 33"/>
          <p:cNvSpPr/>
          <p:nvPr/>
        </p:nvSpPr>
        <p:spPr>
          <a:xfrm>
            <a:off x="4954619" y="4204927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AMM</a:t>
            </a:r>
            <a:endParaRPr lang="fr-FR" sz="2000" dirty="0"/>
          </a:p>
        </p:txBody>
      </p:sp>
      <p:sp>
        <p:nvSpPr>
          <p:cNvPr id="35" name="Rectangle 34"/>
          <p:cNvSpPr/>
          <p:nvPr/>
        </p:nvSpPr>
        <p:spPr>
          <a:xfrm>
            <a:off x="8362425" y="5527748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≈ 10 ans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654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Effets indésirables : cas de l’aspirine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533" t="39283" r="2984" b="10251"/>
          <a:stretch/>
        </p:blipFill>
        <p:spPr>
          <a:xfrm>
            <a:off x="220983" y="1052052"/>
            <a:ext cx="11754707" cy="3460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l="3292" t="46737" r="60608" b="50395"/>
          <a:stretch/>
        </p:blipFill>
        <p:spPr>
          <a:xfrm>
            <a:off x="429671" y="5289754"/>
            <a:ext cx="11332657" cy="501447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62116" y="1582994"/>
            <a:ext cx="4345858" cy="1474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8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pH du système digestif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u contenu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E425AF-4DD3-4FEC-819A-BA5CCCD5867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05" y="811839"/>
            <a:ext cx="5633189" cy="60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chemeClr val="accent5"/>
                </a:solidFill>
              </a:rPr>
              <a:t>  De multiples méthodes d’extraction</a:t>
            </a:r>
            <a:endParaRPr lang="fr-FR" sz="3600" dirty="0">
              <a:solidFill>
                <a:schemeClr val="accent5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47" y="4200808"/>
            <a:ext cx="3425879" cy="2559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8639" t="29874" r="38861" b="20675"/>
          <a:stretch/>
        </p:blipFill>
        <p:spPr>
          <a:xfrm>
            <a:off x="220983" y="4200808"/>
            <a:ext cx="4830034" cy="25591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557" y="4200807"/>
            <a:ext cx="2559133" cy="2559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49" y="833333"/>
            <a:ext cx="2636177" cy="2557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34" y="833332"/>
            <a:ext cx="3409456" cy="2557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833331"/>
            <a:ext cx="3409458" cy="2557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774479" y="2928760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bg2"/>
                </a:solidFill>
              </a:rPr>
              <a:t>Expression</a:t>
            </a:r>
            <a:endParaRPr lang="fr-FR" sz="2400" i="1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60464" y="2928760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bg2">
                    <a:lumMod val="10000"/>
                  </a:schemeClr>
                </a:solidFill>
              </a:rPr>
              <a:t>Infusion</a:t>
            </a:r>
            <a:endParaRPr lang="fr-FR" sz="2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19728" y="2928760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accent2"/>
                </a:solidFill>
              </a:rPr>
              <a:t>Macération</a:t>
            </a:r>
            <a:endParaRPr lang="fr-FR" sz="2400" i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8646" y="3677587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 smtClean="0">
                <a:solidFill>
                  <a:schemeClr val="accent5"/>
                </a:solidFill>
              </a:rPr>
              <a:t>Hydrodistillation</a:t>
            </a:r>
            <a:r>
              <a:rPr lang="fr-FR" sz="2800" dirty="0" smtClean="0">
                <a:solidFill>
                  <a:schemeClr val="accent5"/>
                </a:solidFill>
              </a:rPr>
              <a:t> de la lavande</a:t>
            </a:r>
            <a:endParaRPr lang="fr-F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Extraction de l’eugénol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36836" t="26498" r="39715" b="21013"/>
          <a:stretch/>
        </p:blipFill>
        <p:spPr>
          <a:xfrm>
            <a:off x="7545563" y="1019553"/>
            <a:ext cx="4430127" cy="5578016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3060"/>
              </p:ext>
            </p:extLst>
          </p:nvPr>
        </p:nvGraphicFramePr>
        <p:xfrm>
          <a:off x="220983" y="2348882"/>
          <a:ext cx="6683736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61265"/>
                <a:gridCol w="1412112"/>
                <a:gridCol w="1574157"/>
                <a:gridCol w="1736202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Eau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Ethanol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Ether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Solubilité de l’eugénol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Peu soluble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Soluble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Soluble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Densité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1,0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0,79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0,71</a:t>
                      </a:r>
                      <a:endParaRPr lang="fr-FR" sz="2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Miscibilité</a:t>
                      </a:r>
                      <a:r>
                        <a:rPr lang="fr-FR" sz="2800" baseline="0" dirty="0" smtClean="0">
                          <a:solidFill>
                            <a:schemeClr val="accent5"/>
                          </a:solidFill>
                        </a:rPr>
                        <a:t> avec l’eau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Miscible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Non miscible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9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Synthèse du paracétamol – Equation de réaction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220983" y="2068207"/>
            <a:ext cx="11754707" cy="2873629"/>
            <a:chOff x="220983" y="1014911"/>
            <a:chExt cx="11754707" cy="2873629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5252" y="1701905"/>
              <a:ext cx="1690438" cy="1456022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02" y="1815949"/>
              <a:ext cx="1898248" cy="122792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34" y="1494495"/>
              <a:ext cx="3483980" cy="1870825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" y="1014911"/>
              <a:ext cx="1094252" cy="2830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510635" y="1922075"/>
              <a:ext cx="51979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6000" b="1" dirty="0" smtClean="0">
                  <a:solidFill>
                    <a:schemeClr val="accent5"/>
                  </a:solidFill>
                </a:rPr>
                <a:t>+</a:t>
              </a:r>
              <a:endParaRPr lang="fr-FR" sz="6000" dirty="0">
                <a:solidFill>
                  <a:schemeClr val="accent5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51020" y="1922081"/>
              <a:ext cx="51979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6000" b="1" dirty="0" smtClean="0">
                  <a:solidFill>
                    <a:schemeClr val="accent5"/>
                  </a:solidFill>
                </a:rPr>
                <a:t>+</a:t>
              </a:r>
              <a:endParaRPr lang="fr-FR" sz="6000" dirty="0">
                <a:solidFill>
                  <a:schemeClr val="accent5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28444" y="1922075"/>
              <a:ext cx="51979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6000" b="1" dirty="0" smtClean="0">
                  <a:solidFill>
                    <a:schemeClr val="accent5"/>
                  </a:solidFill>
                </a:rPr>
                <a:t>→</a:t>
              </a:r>
              <a:endParaRPr lang="fr-FR" sz="6000" dirty="0">
                <a:solidFill>
                  <a:schemeClr val="accent5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78389" y="3365320"/>
              <a:ext cx="26708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chemeClr val="accent5"/>
                  </a:solidFill>
                </a:rPr>
                <a:t>Paracétamol</a:t>
              </a:r>
              <a:endParaRPr lang="fr-FR" sz="28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8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Synthèse du paracétamol – Montage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5570" t="12489" r="51581" b="5822"/>
          <a:stretch/>
        </p:blipFill>
        <p:spPr>
          <a:xfrm>
            <a:off x="8777609" y="1574593"/>
            <a:ext cx="3198081" cy="447361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57496" y="6291031"/>
            <a:ext cx="4111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/>
                </a:solidFill>
              </a:rPr>
              <a:t>Synthèse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31739" y="6291031"/>
            <a:ext cx="3689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/>
                </a:solidFill>
              </a:rPr>
              <a:t>Filtrage sous vide</a:t>
            </a:r>
            <a:endParaRPr lang="fr-FR" sz="28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0738" y="1574593"/>
            <a:ext cx="7087546" cy="4320369"/>
            <a:chOff x="330738" y="1574593"/>
            <a:chExt cx="7087546" cy="43203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0319" t="24539" r="38006" b="41135"/>
            <a:stretch/>
          </p:blipFill>
          <p:spPr>
            <a:xfrm>
              <a:off x="330739" y="1574593"/>
              <a:ext cx="7087545" cy="432036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30739" y="2675106"/>
              <a:ext cx="1663431" cy="603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738" y="3983476"/>
              <a:ext cx="1991253" cy="851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885768" y="2630773"/>
            <a:ext cx="1273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smtClean="0"/>
              <a:t>Anhydride</a:t>
            </a:r>
            <a:endParaRPr lang="fr-FR" sz="1600" dirty="0"/>
          </a:p>
          <a:p>
            <a:pPr algn="ctr"/>
            <a:r>
              <a:rPr lang="fr-FR" sz="1600" dirty="0" smtClean="0"/>
              <a:t>éthanoïque </a:t>
            </a:r>
            <a:endParaRPr lang="fr-FR" sz="1600" dirty="0"/>
          </a:p>
        </p:txBody>
      </p:sp>
      <p:sp>
        <p:nvSpPr>
          <p:cNvPr id="17" name="Rectangle 16"/>
          <p:cNvSpPr/>
          <p:nvPr/>
        </p:nvSpPr>
        <p:spPr>
          <a:xfrm>
            <a:off x="722215" y="4239784"/>
            <a:ext cx="18705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smtClean="0"/>
              <a:t>Para-</a:t>
            </a:r>
            <a:r>
              <a:rPr lang="fr-FR" sz="1600" dirty="0" err="1" smtClean="0"/>
              <a:t>aminoph</a:t>
            </a:r>
            <a:r>
              <a:rPr lang="fr-FR" sz="1600" dirty="0" err="1" smtClean="0"/>
              <a:t>énol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671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8014</TotalTime>
  <Words>234</Words>
  <Application>Microsoft Office PowerPoint</Application>
  <PresentationFormat>Widescreen</PresentationFormat>
  <Paragraphs>84</Paragraphs>
  <Slides>13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Thème Office</vt:lpstr>
      <vt:lpstr>LC11 : Molécules de la santé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Spectroscopie Infrarouge du paracétamol</vt:lpstr>
      <vt:lpstr>PowerPoint Presentation</vt:lpstr>
      <vt:lpstr>PowerPoint Presentation</vt:lpstr>
      <vt:lpstr>PowerPoint Presentation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Bernard Chelli</cp:lastModifiedBy>
  <cp:revision>108</cp:revision>
  <dcterms:created xsi:type="dcterms:W3CDTF">2019-10-10T16:45:18Z</dcterms:created>
  <dcterms:modified xsi:type="dcterms:W3CDTF">2020-05-08T13:07:00Z</dcterms:modified>
</cp:coreProperties>
</file>